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DEE364-4B9A-489A-B28A-9C69473E4596}">
  <a:tblStyle styleId="{48DEE364-4B9A-489A-B28A-9C69473E459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290304b2f_2_75:notes"/>
          <p:cNvSpPr txBox="1"/>
          <p:nvPr>
            <p:ph idx="1" type="body"/>
          </p:nvPr>
        </p:nvSpPr>
        <p:spPr>
          <a:xfrm>
            <a:off x="686421" y="4400451"/>
            <a:ext cx="5485158" cy="3600942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e290304b2f_2_75:notes"/>
          <p:cNvSpPr/>
          <p:nvPr>
            <p:ph idx="2" type="sldImg"/>
          </p:nvPr>
        </p:nvSpPr>
        <p:spPr>
          <a:xfrm>
            <a:off x="701952" y="1143000"/>
            <a:ext cx="5454098" cy="3085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d2d7e6fb5_0_3:notes"/>
          <p:cNvSpPr/>
          <p:nvPr>
            <p:ph idx="2" type="sldImg"/>
          </p:nvPr>
        </p:nvSpPr>
        <p:spPr>
          <a:xfrm>
            <a:off x="701952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ed2d7e6fb5_0_3:notes"/>
          <p:cNvSpPr txBox="1"/>
          <p:nvPr>
            <p:ph idx="1" type="body"/>
          </p:nvPr>
        </p:nvSpPr>
        <p:spPr>
          <a:xfrm>
            <a:off x="686421" y="4400451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66" name="Google Shape;166;ged2d7e6fb5_0_3:notes"/>
          <p:cNvSpPr txBox="1"/>
          <p:nvPr>
            <p:ph idx="12" type="sldNum"/>
          </p:nvPr>
        </p:nvSpPr>
        <p:spPr>
          <a:xfrm>
            <a:off x="3884027" y="8686013"/>
            <a:ext cx="29724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d2d7e6fb5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d2d7e6fb5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8a3ccd4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f8a3ccd4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d2d7e6fb5_0_173:notes"/>
          <p:cNvSpPr/>
          <p:nvPr>
            <p:ph idx="2" type="sldImg"/>
          </p:nvPr>
        </p:nvSpPr>
        <p:spPr>
          <a:xfrm>
            <a:off x="701952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Google Shape;188;ged2d7e6fb5_0_173:notes"/>
          <p:cNvSpPr txBox="1"/>
          <p:nvPr>
            <p:ph idx="1" type="body"/>
          </p:nvPr>
        </p:nvSpPr>
        <p:spPr>
          <a:xfrm>
            <a:off x="686421" y="4400451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89" name="Google Shape;189;ged2d7e6fb5_0_173:notes"/>
          <p:cNvSpPr txBox="1"/>
          <p:nvPr>
            <p:ph idx="12" type="sldNum"/>
          </p:nvPr>
        </p:nvSpPr>
        <p:spPr>
          <a:xfrm>
            <a:off x="3884027" y="8686013"/>
            <a:ext cx="29724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e290304b2f_2_107:notes"/>
          <p:cNvSpPr/>
          <p:nvPr>
            <p:ph idx="2" type="sldImg"/>
          </p:nvPr>
        </p:nvSpPr>
        <p:spPr>
          <a:xfrm>
            <a:off x="701952" y="1143000"/>
            <a:ext cx="5454098" cy="3085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e290304b2f_2_107:notes"/>
          <p:cNvSpPr txBox="1"/>
          <p:nvPr>
            <p:ph idx="1" type="body"/>
          </p:nvPr>
        </p:nvSpPr>
        <p:spPr>
          <a:xfrm>
            <a:off x="686421" y="4400451"/>
            <a:ext cx="5485158" cy="360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00" name="Google Shape;200;ge290304b2f_2_107:notes"/>
          <p:cNvSpPr txBox="1"/>
          <p:nvPr>
            <p:ph idx="12" type="sldNum"/>
          </p:nvPr>
        </p:nvSpPr>
        <p:spPr>
          <a:xfrm>
            <a:off x="3884027" y="8686013"/>
            <a:ext cx="2972421" cy="457987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16e9cc3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f16e9cc3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b="1" sz="3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15" name="Google Shape;115;p18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457201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b="1"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b="1" sz="1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874764" y="-1217412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1" y="3734725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0" y="3875159"/>
            <a:ext cx="89916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Pacific County </a:t>
            </a:r>
            <a:r>
              <a:rPr b="1" lang="en" sz="3700">
                <a:solidFill>
                  <a:schemeClr val="lt1"/>
                </a:solidFill>
              </a:rPr>
              <a:t>Weekly </a:t>
            </a:r>
            <a:endParaRPr b="1" sz="3700"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chemeClr val="lt1"/>
                </a:solidFill>
              </a:rPr>
              <a:t>COVID-19 Data 10</a:t>
            </a:r>
            <a:r>
              <a:rPr b="1" lang="en" sz="3700">
                <a:solidFill>
                  <a:schemeClr val="lt1"/>
                </a:solidFill>
              </a:rPr>
              <a:t>/13</a:t>
            </a:r>
            <a:r>
              <a:rPr b="1" lang="en" sz="37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/2021</a:t>
            </a:r>
            <a:endParaRPr sz="1100"/>
          </a:p>
        </p:txBody>
      </p:sp>
      <p:sp>
        <p:nvSpPr>
          <p:cNvPr id="161" name="Google Shape;161;p25"/>
          <p:cNvSpPr txBox="1"/>
          <p:nvPr/>
        </p:nvSpPr>
        <p:spPr>
          <a:xfrm>
            <a:off x="1" y="3599396"/>
            <a:ext cx="9144000" cy="953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0824" y="56350"/>
            <a:ext cx="3302259" cy="34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/>
        </p:nvSpPr>
        <p:spPr>
          <a:xfrm>
            <a:off x="290950" y="-81975"/>
            <a:ext cx="85344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Weekly COVID 19 Case Data</a:t>
            </a:r>
            <a:endParaRPr sz="900"/>
          </a:p>
        </p:txBody>
      </p:sp>
      <p:sp>
        <p:nvSpPr>
          <p:cNvPr id="169" name="Google Shape;169;p26"/>
          <p:cNvSpPr txBox="1"/>
          <p:nvPr/>
        </p:nvSpPr>
        <p:spPr>
          <a:xfrm>
            <a:off x="6791725" y="4649850"/>
            <a:ext cx="2387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Updated 10/13/2021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0" name="Google Shape;170;p26"/>
          <p:cNvGraphicFramePr/>
          <p:nvPr/>
        </p:nvGraphicFramePr>
        <p:xfrm>
          <a:off x="415750" y="6103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3495400"/>
                <a:gridCol w="382850"/>
              </a:tblGrid>
              <a:tr h="52930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Pacific County Case Data Summary</a:t>
                      </a:r>
                      <a:endParaRPr b="1" sz="1300"/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 hMerge="1"/>
              </a:tr>
              <a:tr h="441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Cases (Total)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41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Active Cases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3050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cases this week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3050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cases over 14 days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4195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Hospitalizations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3050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hospitalizations this week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41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Deaths (total)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441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Case rate per 100,000 population over 14 days</a:t>
                      </a:r>
                      <a:endParaRPr sz="1300"/>
                    </a:p>
                  </a:txBody>
                  <a:tcPr marT="91425" marB="91425" marR="28575" marL="28575" anchor="b">
                    <a:lnL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1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171" name="Google Shape;171;p26"/>
          <p:cNvGraphicFramePr/>
          <p:nvPr/>
        </p:nvGraphicFramePr>
        <p:xfrm>
          <a:off x="5826850" y="610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1277375"/>
                <a:gridCol w="1532850"/>
              </a:tblGrid>
              <a:tr h="5411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10/6/2021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10/13/2021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1904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1958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91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43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108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29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665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499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2" name="Google Shape;172;p26"/>
          <p:cNvGraphicFramePr/>
          <p:nvPr/>
        </p:nvGraphicFramePr>
        <p:xfrm>
          <a:off x="4294000" y="610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1532850"/>
              </a:tblGrid>
              <a:tr h="541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9/29/2021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1850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712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25" y="0"/>
            <a:ext cx="8472648" cy="4946478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7"/>
          <p:cNvSpPr txBox="1"/>
          <p:nvPr/>
        </p:nvSpPr>
        <p:spPr>
          <a:xfrm>
            <a:off x="6922100" y="4799150"/>
            <a:ext cx="1923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Updated 10/13/2021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/>
        </p:nvSpPr>
        <p:spPr>
          <a:xfrm>
            <a:off x="235200" y="237375"/>
            <a:ext cx="8795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Case Rates: Fully vaccinated vs not fully vaccinated (since Jan 1, 2021) </a:t>
            </a:r>
            <a:endParaRPr b="1" sz="19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4" name="Google Shape;184;p28"/>
          <p:cNvGraphicFramePr/>
          <p:nvPr/>
        </p:nvGraphicFramePr>
        <p:xfrm>
          <a:off x="210300" y="1330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1259850"/>
                <a:gridCol w="2499175"/>
              </a:tblGrid>
              <a:tr h="4115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Proportion of cases in people since January 1st who are fully vaccinated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fully vaccinated -------------&gt;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5127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cases since January 1st -----------------------------&gt;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1500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Proportion of cases in people since January 1st who are NOT fully vaccinated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NOT fully vaccinated 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113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cases since January 1st -----------------------------&gt;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75"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Breakthrough case rate (% of people who are fully vaccinated who test positive for COVID 19)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Cases in People who are fully vaccinated -------------&gt;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76075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Total # of people who are fully vaccinated -------------&gt;</a:t>
                      </a:r>
                      <a:endParaRPr sz="800"/>
                    </a:p>
                  </a:txBody>
                  <a:tcPr marT="91425" marB="91425" marR="28575" marL="2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5" name="Google Shape;185;p28"/>
          <p:cNvGraphicFramePr/>
          <p:nvPr/>
        </p:nvGraphicFramePr>
        <p:xfrm>
          <a:off x="3969325" y="912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602675"/>
                <a:gridCol w="464775"/>
                <a:gridCol w="585400"/>
                <a:gridCol w="667650"/>
                <a:gridCol w="382850"/>
                <a:gridCol w="660425"/>
                <a:gridCol w="518825"/>
                <a:gridCol w="390250"/>
                <a:gridCol w="641875"/>
              </a:tblGrid>
              <a:tr h="418025"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9/29/2021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10/6/2021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10/13/2021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  <a:tr h="46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205</a:t>
                      </a:r>
                      <a:endParaRPr sz="1100" u="sng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16.3%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230</a:t>
                      </a:r>
                      <a:endParaRPr sz="1100" u="sng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17.6%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248</a:t>
                      </a:r>
                      <a:endParaRPr sz="1100" u="sng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18.2%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54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1256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1310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1364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46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1051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83.7%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1080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82.4%</a:t>
                      </a:r>
                      <a:endParaRPr sz="1000"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1116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81.8%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7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1256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1310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1364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46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205</a:t>
                      </a:r>
                      <a:endParaRPr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1.9%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/>
                        <a:t>230</a:t>
                      </a:r>
                      <a:endParaRPr sz="1100" u="sng"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2.1%</a:t>
                      </a:r>
                      <a:endParaRPr/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248</a:t>
                      </a:r>
                      <a:endParaRPr sz="1100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=</a:t>
                      </a:r>
                      <a:endParaRPr/>
                    </a:p>
                  </a:txBody>
                  <a:tcPr marT="91425" marB="91425" marR="28575" marL="28575" anchor="ctr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2.2%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0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10739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10831</a:t>
                      </a:r>
                      <a:endParaRPr/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11023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"/>
          <p:cNvSpPr txBox="1"/>
          <p:nvPr/>
        </p:nvSpPr>
        <p:spPr>
          <a:xfrm>
            <a:off x="200200" y="548875"/>
            <a:ext cx="2708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</a:t>
            </a:r>
            <a:endParaRPr sz="4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COVID-19 Cases</a:t>
            </a:r>
            <a:endParaRPr sz="3000">
              <a:solidFill>
                <a:srgbClr val="538C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by Age Group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9"/>
          <p:cNvSpPr txBox="1"/>
          <p:nvPr/>
        </p:nvSpPr>
        <p:spPr>
          <a:xfrm>
            <a:off x="-6658" y="4797881"/>
            <a:ext cx="9144000" cy="126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9"/>
          <p:cNvSpPr txBox="1"/>
          <p:nvPr/>
        </p:nvSpPr>
        <p:spPr>
          <a:xfrm>
            <a:off x="-6658" y="4912667"/>
            <a:ext cx="9144000" cy="33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9"/>
          <p:cNvSpPr txBox="1"/>
          <p:nvPr/>
        </p:nvSpPr>
        <p:spPr>
          <a:xfrm>
            <a:off x="6863600" y="4895430"/>
            <a:ext cx="243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Updated 10/13/2021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195" name="Google Shape;195;p29"/>
          <p:cNvGraphicFramePr/>
          <p:nvPr/>
        </p:nvGraphicFramePr>
        <p:xfrm>
          <a:off x="3148925" y="15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1378750"/>
              </a:tblGrid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</a:t>
                      </a:r>
                      <a:endParaRPr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0-9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10-19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20-29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30-39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40-49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50-59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60-69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70+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Incomplete data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96" name="Google Shape;196;p29"/>
          <p:cNvGraphicFramePr/>
          <p:nvPr/>
        </p:nvGraphicFramePr>
        <p:xfrm>
          <a:off x="4527675" y="158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931250"/>
              </a:tblGrid>
              <a:tr h="457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10/13/2021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159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282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233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312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284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242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216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205</a:t>
                      </a:r>
                      <a:endParaRPr/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92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1933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/>
        </p:nvSpPr>
        <p:spPr>
          <a:xfrm>
            <a:off x="5314231" y="125702"/>
            <a:ext cx="3276600" cy="46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Pacific County </a:t>
            </a:r>
            <a:endParaRPr sz="7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Cases by Zip Code</a:t>
            </a:r>
            <a:endParaRPr sz="7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case count is specific to each zip code.</a:t>
            </a:r>
            <a:endParaRPr sz="1000"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Represents permanent residence of Pacific County COVID-19 cases. </a:t>
            </a:r>
            <a:endParaRPr sz="1000"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 representation of where COVID-19 exposure or transmission occurred.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0"/>
          <p:cNvSpPr txBox="1"/>
          <p:nvPr/>
        </p:nvSpPr>
        <p:spPr>
          <a:xfrm>
            <a:off x="-6658" y="4797881"/>
            <a:ext cx="9144000" cy="953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0"/>
          <p:cNvSpPr txBox="1"/>
          <p:nvPr/>
        </p:nvSpPr>
        <p:spPr>
          <a:xfrm>
            <a:off x="-6658" y="4912667"/>
            <a:ext cx="9144000" cy="2308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0"/>
          <p:cNvSpPr txBox="1"/>
          <p:nvPr/>
        </p:nvSpPr>
        <p:spPr>
          <a:xfrm>
            <a:off x="6248400" y="4830155"/>
            <a:ext cx="243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Updated 10/13/2021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206" name="Google Shape;206;p30"/>
          <p:cNvGraphicFramePr/>
          <p:nvPr/>
        </p:nvGraphicFramePr>
        <p:xfrm>
          <a:off x="585966" y="90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{48DEE364-4B9A-489A-B28A-9C69473E4596}</a:tableStyleId>
              </a:tblPr>
              <a:tblGrid>
                <a:gridCol w="2034575"/>
                <a:gridCol w="1413700"/>
              </a:tblGrid>
              <a:tr h="295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Rate by Zip Code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10/13/2021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Bay Center (98527)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Chinook (98614)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Ilwaco (98624)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Long Beach (98631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Lebam (98554)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Naselle (98638)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Nahcotta</a:t>
                      </a: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(98637)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Menlo (98561)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Ocean Park (98640)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211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Oysterville (98641)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Seaview (98644)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Raymond (98577)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South Bend (98586)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295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Tokeland (98590)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Grayland (98547)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775">
                <a:tc>
                  <a:txBody>
                    <a:bodyPr/>
                    <a:lstStyle/>
                    <a:p>
                      <a:pPr indent="0" lvl="0" marL="64008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Incomplete data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64008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28575" marL="28575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/>
          <p:nvPr/>
        </p:nvSpPr>
        <p:spPr>
          <a:xfrm>
            <a:off x="0" y="138300"/>
            <a:ext cx="8799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Deaths and </a:t>
            </a:r>
            <a:r>
              <a:rPr b="1" lang="en" sz="23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Hospitalizations</a:t>
            </a:r>
            <a:r>
              <a:rPr b="1" lang="en" sz="2300">
                <a:solidFill>
                  <a:srgbClr val="0B5394"/>
                </a:solidFill>
                <a:latin typeface="Calibri"/>
                <a:ea typeface="Calibri"/>
                <a:cs typeface="Calibri"/>
                <a:sym typeface="Calibri"/>
              </a:rPr>
              <a:t> due to COVID-19 in Pacific County </a:t>
            </a:r>
            <a:endParaRPr b="1" sz="2300">
              <a:solidFill>
                <a:srgbClr val="0B53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3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300" y="780400"/>
            <a:ext cx="6447601" cy="3995126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1"/>
          <p:cNvSpPr txBox="1"/>
          <p:nvPr/>
        </p:nvSpPr>
        <p:spPr>
          <a:xfrm>
            <a:off x="1072775" y="4729200"/>
            <a:ext cx="33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1, 2021- October 6, 2021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