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F8DC8D-E6C0-4754-B828-5453B071E5B4}">
  <a:tblStyle styleId="{2DF8DC8D-E6C0-4754-B828-5453B071E5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39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290304b2f_2_75:notes"/>
          <p:cNvSpPr txBox="1">
            <a:spLocks noGrp="1"/>
          </p:cNvSpPr>
          <p:nvPr>
            <p:ph type="body" idx="1"/>
          </p:nvPr>
        </p:nvSpPr>
        <p:spPr>
          <a:xfrm>
            <a:off x="686421" y="4400451"/>
            <a:ext cx="5485158" cy="3600942"/>
          </a:xfrm>
          <a:prstGeom prst="rect">
            <a:avLst/>
          </a:prstGeom>
        </p:spPr>
        <p:txBody>
          <a:bodyPr spcFirstLastPara="1" wrap="square" lIns="89600" tIns="89600" rIns="89600" bIns="896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e290304b2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d2d7e6fb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ed2d7e6fb5_0_3:notes"/>
          <p:cNvSpPr txBox="1">
            <a:spLocks noGrp="1"/>
          </p:cNvSpPr>
          <p:nvPr>
            <p:ph type="body" idx="1"/>
          </p:nvPr>
        </p:nvSpPr>
        <p:spPr>
          <a:xfrm>
            <a:off x="686421" y="4400451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66" name="Google Shape;166;ged2d7e6fb5_0_3:notes"/>
          <p:cNvSpPr txBox="1">
            <a:spLocks noGrp="1"/>
          </p:cNvSpPr>
          <p:nvPr>
            <p:ph type="sldNum" idx="12"/>
          </p:nvPr>
        </p:nvSpPr>
        <p:spPr>
          <a:xfrm>
            <a:off x="3884027" y="8686013"/>
            <a:ext cx="29724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d2d7e6fb5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d2d7e6fb5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ed2f4fe81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ed2f4fe81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d2d7e6fb5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ed2d7e6fb5_0_173:notes"/>
          <p:cNvSpPr txBox="1">
            <a:spLocks noGrp="1"/>
          </p:cNvSpPr>
          <p:nvPr>
            <p:ph type="body" idx="1"/>
          </p:nvPr>
        </p:nvSpPr>
        <p:spPr>
          <a:xfrm>
            <a:off x="686421" y="4400451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89" name="Google Shape;189;ged2d7e6fb5_0_173:notes"/>
          <p:cNvSpPr txBox="1">
            <a:spLocks noGrp="1"/>
          </p:cNvSpPr>
          <p:nvPr>
            <p:ph type="sldNum" idx="12"/>
          </p:nvPr>
        </p:nvSpPr>
        <p:spPr>
          <a:xfrm>
            <a:off x="3884027" y="8686013"/>
            <a:ext cx="29724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5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e290304b2f_2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ge290304b2f_2_107:notes"/>
          <p:cNvSpPr txBox="1">
            <a:spLocks noGrp="1"/>
          </p:cNvSpPr>
          <p:nvPr>
            <p:ph type="body" idx="1"/>
          </p:nvPr>
        </p:nvSpPr>
        <p:spPr>
          <a:xfrm>
            <a:off x="686421" y="4400451"/>
            <a:ext cx="5485158" cy="360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0" name="Google Shape;200;ge290304b2f_2_107:notes"/>
          <p:cNvSpPr txBox="1">
            <a:spLocks noGrp="1"/>
          </p:cNvSpPr>
          <p:nvPr>
            <p:ph type="sldNum" idx="12"/>
          </p:nvPr>
        </p:nvSpPr>
        <p:spPr>
          <a:xfrm>
            <a:off x="3884027" y="8686013"/>
            <a:ext cx="2972421" cy="457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6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2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2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8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/>
        </p:nvSpPr>
        <p:spPr>
          <a:xfrm>
            <a:off x="1" y="3734725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0" y="3875159"/>
            <a:ext cx="89916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Pacific County </a:t>
            </a:r>
            <a:r>
              <a:rPr lang="en" sz="3700" b="1">
                <a:solidFill>
                  <a:schemeClr val="lt1"/>
                </a:solidFill>
              </a:rPr>
              <a:t>Weekly </a:t>
            </a:r>
            <a:endParaRPr sz="3700" b="1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b="1">
                <a:solidFill>
                  <a:schemeClr val="lt1"/>
                </a:solidFill>
              </a:rPr>
              <a:t>COVID-19 Data 10/06</a:t>
            </a:r>
            <a:r>
              <a:rPr lang="en" sz="3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/2021</a:t>
            </a:r>
            <a:endParaRPr sz="1100"/>
          </a:p>
        </p:txBody>
      </p:sp>
      <p:sp>
        <p:nvSpPr>
          <p:cNvPr id="161" name="Google Shape;161;p25"/>
          <p:cNvSpPr txBox="1"/>
          <p:nvPr/>
        </p:nvSpPr>
        <p:spPr>
          <a:xfrm>
            <a:off x="1" y="3599396"/>
            <a:ext cx="9144000" cy="953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84280" y="634725"/>
            <a:ext cx="2700219" cy="284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/>
        </p:nvSpPr>
        <p:spPr>
          <a:xfrm>
            <a:off x="290950" y="-81975"/>
            <a:ext cx="8534400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Pacific County Weekly COVID 19 Case Data</a:t>
            </a:r>
            <a:endParaRPr sz="900"/>
          </a:p>
        </p:txBody>
      </p:sp>
      <p:sp>
        <p:nvSpPr>
          <p:cNvPr id="169" name="Google Shape;169;p26"/>
          <p:cNvSpPr txBox="1"/>
          <p:nvPr/>
        </p:nvSpPr>
        <p:spPr>
          <a:xfrm>
            <a:off x="6791725" y="4649850"/>
            <a:ext cx="2387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Updated 10/06/2021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0" name="Google Shape;170;p26"/>
          <p:cNvGraphicFramePr/>
          <p:nvPr/>
        </p:nvGraphicFramePr>
        <p:xfrm>
          <a:off x="415750" y="610353"/>
          <a:ext cx="3878250" cy="4030450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34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3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/>
                        <a:t>Pacific County Case Data Summary</a:t>
                      </a:r>
                      <a:endParaRPr sz="1300" b="1"/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Cases (Total)</a:t>
                      </a:r>
                      <a:endParaRPr sz="1300"/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Active Cases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5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cases this week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5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cases over 14 days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5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Hospitalizations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5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hospitalizations this week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9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Deaths (total)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9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Case rate per 100,000 population over 14 days</a:t>
                      </a:r>
                      <a:endParaRPr sz="1300"/>
                    </a:p>
                  </a:txBody>
                  <a:tcPr marL="28575" marR="28575" marT="91425" marB="91425" anchor="b">
                    <a:lnL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1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1" name="Google Shape;171;p26"/>
          <p:cNvGraphicFramePr/>
          <p:nvPr/>
        </p:nvGraphicFramePr>
        <p:xfrm>
          <a:off x="5826850" y="610350"/>
          <a:ext cx="2810225" cy="4030525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127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9/29/2021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10/6/2021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1850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1904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91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103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28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712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665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2" name="Google Shape;172;p26"/>
          <p:cNvGraphicFramePr/>
          <p:nvPr/>
        </p:nvGraphicFramePr>
        <p:xfrm>
          <a:off x="4294000" y="610350"/>
          <a:ext cx="1532850" cy="4030500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153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9/22/2021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776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25" y="0"/>
            <a:ext cx="8472648" cy="4946478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7"/>
          <p:cNvSpPr txBox="1"/>
          <p:nvPr/>
        </p:nvSpPr>
        <p:spPr>
          <a:xfrm>
            <a:off x="6922100" y="4799150"/>
            <a:ext cx="192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Updated 10/06/2021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/>
        </p:nvSpPr>
        <p:spPr>
          <a:xfrm>
            <a:off x="235200" y="237375"/>
            <a:ext cx="8795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Case Rates: Fully vaccinated vs not fully vaccinated (since Jan 1, 2021) </a:t>
            </a:r>
            <a:endParaRPr sz="19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4" name="Google Shape;184;p28"/>
          <p:cNvGraphicFramePr/>
          <p:nvPr/>
        </p:nvGraphicFramePr>
        <p:xfrm>
          <a:off x="210300" y="1330113"/>
          <a:ext cx="3759025" cy="3321153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125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500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Proportion of cases in people since January 1st who are fully vaccinated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Cases in People who are fully vaccinated -------------&gt;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Total cases since January 1st -----------------------------&gt;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Proportion of cases in people since January 1st who are NOT fully vaccinated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Cases in people who are NOT fully vaccinated ------&gt;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Total cases since January 1st -----------------------------&gt;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75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Breakthrough case rate (% of people who are fully vaccinated who test positive for COVID 19)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Cases in People who are fully vaccinated -------------&gt;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Total # of people who are fully vaccinated -------------&gt;</a:t>
                      </a:r>
                      <a:endParaRPr sz="800"/>
                    </a:p>
                  </a:txBody>
                  <a:tcPr marL="28575" marR="2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5" name="Google Shape;185;p28"/>
          <p:cNvGraphicFramePr/>
          <p:nvPr/>
        </p:nvGraphicFramePr>
        <p:xfrm>
          <a:off x="3969325" y="912100"/>
          <a:ext cx="4633475" cy="3756450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5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7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0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8025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9/22/2021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9/29/2021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10/6/2021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177</a:t>
                      </a:r>
                      <a:endParaRPr sz="1100" u="sng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15.1%</a:t>
                      </a:r>
                      <a:endParaRPr sz="1100"/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205</a:t>
                      </a:r>
                      <a:endParaRPr sz="1100" u="sng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16.3%</a:t>
                      </a:r>
                      <a:endParaRPr sz="1100"/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230</a:t>
                      </a:r>
                      <a:endParaRPr sz="1100" u="sng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17.6%</a:t>
                      </a:r>
                      <a:endParaRPr sz="1100"/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1173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1256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1310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996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85%</a:t>
                      </a:r>
                      <a:endParaRPr sz="1100"/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1051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84%</a:t>
                      </a:r>
                      <a:endParaRPr sz="1100"/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1080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82%</a:t>
                      </a:r>
                      <a:endParaRPr sz="1100"/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1173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1256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1310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1.7%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205</a:t>
                      </a:r>
                      <a:endParaRPr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1.9%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230</a:t>
                      </a:r>
                      <a:endParaRPr sz="1100" u="sng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=</a:t>
                      </a:r>
                      <a:endParaRPr sz="1100"/>
                    </a:p>
                  </a:txBody>
                  <a:tcPr marL="28575" marR="28575" marT="91425" marB="91425" anchor="ctr"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2.1%</a:t>
                      </a:r>
                      <a:endParaRPr sz="1100"/>
                    </a:p>
                  </a:txBody>
                  <a:tcPr marL="28575" marR="28575" marT="91425" marB="91425" anchor="ctr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10678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10739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10831</a:t>
                      </a:r>
                      <a:endParaRPr sz="1100"/>
                    </a:p>
                  </a:txBody>
                  <a:tcPr marL="28575" marR="2857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/>
          <p:nvPr/>
        </p:nvSpPr>
        <p:spPr>
          <a:xfrm>
            <a:off x="200200" y="548875"/>
            <a:ext cx="2708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Pacific County </a:t>
            </a:r>
            <a:endParaRPr sz="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COVID-19 Cases</a:t>
            </a:r>
            <a:endParaRPr sz="3000">
              <a:solidFill>
                <a:srgbClr val="538CD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by Age Group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9"/>
          <p:cNvSpPr txBox="1"/>
          <p:nvPr/>
        </p:nvSpPr>
        <p:spPr>
          <a:xfrm>
            <a:off x="-6658" y="4797881"/>
            <a:ext cx="9144000" cy="126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9"/>
          <p:cNvSpPr txBox="1"/>
          <p:nvPr/>
        </p:nvSpPr>
        <p:spPr>
          <a:xfrm>
            <a:off x="-6658" y="4912667"/>
            <a:ext cx="9144000" cy="33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9"/>
          <p:cNvSpPr txBox="1"/>
          <p:nvPr/>
        </p:nvSpPr>
        <p:spPr>
          <a:xfrm>
            <a:off x="6863600" y="4895430"/>
            <a:ext cx="243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Updated 10/06/2021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195" name="Google Shape;195;p29"/>
          <p:cNvGraphicFramePr/>
          <p:nvPr/>
        </p:nvGraphicFramePr>
        <p:xfrm>
          <a:off x="3148925" y="158225"/>
          <a:ext cx="1378750" cy="4579250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137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0-9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20-29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30-39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40-49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50-59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60-69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70+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Incomplete data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6" name="Google Shape;196;p29"/>
          <p:cNvGraphicFramePr/>
          <p:nvPr/>
        </p:nvGraphicFramePr>
        <p:xfrm>
          <a:off x="4527675" y="158225"/>
          <a:ext cx="931250" cy="4579250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93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10/6/2021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153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273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228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307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279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237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209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197</a:t>
                      </a:r>
                      <a:endParaRPr/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9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/>
        </p:nvSpPr>
        <p:spPr>
          <a:xfrm>
            <a:off x="5314231" y="125702"/>
            <a:ext cx="3276600" cy="46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Pacific County </a:t>
            </a:r>
            <a:endParaRPr sz="7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Cases by Zip Code</a:t>
            </a:r>
            <a:endParaRPr sz="7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Confirmed case count is specific to each zip code.</a:t>
            </a:r>
            <a:endParaRPr sz="1000"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Represents permanent residence of Pacific County COVID-19 cases. </a:t>
            </a:r>
            <a:endParaRPr sz="1000"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 representation of where COVID-19 exposure or transmission occurred.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0"/>
          <p:cNvSpPr txBox="1"/>
          <p:nvPr/>
        </p:nvSpPr>
        <p:spPr>
          <a:xfrm>
            <a:off x="-6658" y="4797881"/>
            <a:ext cx="9144000" cy="953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0"/>
          <p:cNvSpPr txBox="1"/>
          <p:nvPr/>
        </p:nvSpPr>
        <p:spPr>
          <a:xfrm>
            <a:off x="-6658" y="4912667"/>
            <a:ext cx="9144000" cy="2308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0"/>
          <p:cNvSpPr txBox="1"/>
          <p:nvPr/>
        </p:nvSpPr>
        <p:spPr>
          <a:xfrm>
            <a:off x="6248400" y="4830155"/>
            <a:ext cx="243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Updated 10/06/2021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206" name="Google Shape;206;p30"/>
          <p:cNvGraphicFramePr/>
          <p:nvPr/>
        </p:nvGraphicFramePr>
        <p:xfrm>
          <a:off x="585966" y="90975"/>
          <a:ext cx="3448275" cy="4228193"/>
        </p:xfrm>
        <a:graphic>
          <a:graphicData uri="http://schemas.openxmlformats.org/drawingml/2006/table">
            <a:tbl>
              <a:tblPr>
                <a:noFill/>
                <a:tableStyleId>{2DF8DC8D-E6C0-4754-B828-5453B071E5B4}</a:tableStyleId>
              </a:tblPr>
              <a:tblGrid>
                <a:gridCol w="203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Rate by Zip Code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10/06/2021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2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Bay Center (98527)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Chinook (98614)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Ilwaco (98624)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Long Beach (98631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Lebam (98554)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Naselle (98638)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Nahcotta (98637)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Menlo (98561)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Ocean Park (98640)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Oysterville (98641)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Seaview (98644)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Raymond (98577)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South Bend (98586)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Tokeland (98590)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Grayland (98547)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marL="64008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Incomplete data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4008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0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394</Words>
  <Application>Microsoft Office PowerPoint</Application>
  <PresentationFormat>On-screen Show (16:9)</PresentationFormat>
  <Paragraphs>176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McDougall</dc:creator>
  <cp:lastModifiedBy>smcdougall</cp:lastModifiedBy>
  <cp:revision>1</cp:revision>
  <dcterms:modified xsi:type="dcterms:W3CDTF">2021-10-06T20:46:29Z</dcterms:modified>
</cp:coreProperties>
</file>